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7" r:id="rId2"/>
  </p:sldMasterIdLst>
  <p:sldIdLst>
    <p:sldId id="256" r:id="rId3"/>
    <p:sldId id="265" r:id="rId4"/>
    <p:sldId id="257" r:id="rId5"/>
    <p:sldId id="295" r:id="rId6"/>
    <p:sldId id="296" r:id="rId7"/>
    <p:sldId id="275" r:id="rId8"/>
    <p:sldId id="297" r:id="rId9"/>
    <p:sldId id="287" r:id="rId10"/>
    <p:sldId id="288" r:id="rId11"/>
    <p:sldId id="258" r:id="rId12"/>
    <p:sldId id="260" r:id="rId13"/>
    <p:sldId id="270" r:id="rId14"/>
  </p:sldIdLst>
  <p:sldSz cx="12192000" cy="6858000"/>
  <p:notesSz cx="7559675" cy="106918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66" autoAdjust="0"/>
    <p:restoredTop sz="93742"/>
  </p:normalViewPr>
  <p:slideViewPr>
    <p:cSldViewPr>
      <p:cViewPr varScale="1">
        <p:scale>
          <a:sx n="116" d="100"/>
          <a:sy n="116" d="100"/>
        </p:scale>
        <p:origin x="77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600" y="3964320"/>
            <a:ext cx="1097232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2320" y="396432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600" y="396432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314080" y="1599840"/>
            <a:ext cx="75624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314080" y="1599840"/>
            <a:ext cx="75624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54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9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43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36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B068-BFC1-384D-A411-D93BDFBCB011}" type="datetimeFigureOut">
              <a:rPr lang="en-US" smtClean="0"/>
              <a:t>8/19/19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F505-6C5B-9D4B-9DBB-11848A0D2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2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7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600" y="1600200"/>
            <a:ext cx="1097232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64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9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00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D35F3C3A-C192-43D8-8420-A85DF5FA242C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964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600" y="1600200"/>
            <a:ext cx="10972320" cy="4525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61581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32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600" y="274680"/>
            <a:ext cx="10972320" cy="5298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600" y="396432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2320" y="396432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600" y="274680"/>
            <a:ext cx="10972320" cy="11430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600" y="160020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2320" y="1600200"/>
            <a:ext cx="53544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600" y="3964320"/>
            <a:ext cx="1097232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72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609600" y="6245280"/>
            <a:ext cx="284448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165440" y="6245280"/>
            <a:ext cx="3860160" cy="4759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737440" y="6245280"/>
            <a:ext cx="2844480" cy="475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5476B606-E811-4258-A1A9-D66B334ECECA}" type="slidenum">
              <a:rPr lang="en-US" sz="140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Arial"/>
              </a:rPr>
              <a:t>8/22/15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5476B606-E811-4258-A1A9-D66B334ECECA}" type="slidenum">
              <a:rPr lang="en-US" sz="1400" smtClean="0">
                <a:solidFill>
                  <a:srgbClr val="000000"/>
                </a:solidFill>
                <a:latin typeface="Arial"/>
              </a:rPr>
              <a:pPr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4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D:\LECTURER\13 NEW  VENTURE\MANAJEMEN USAHA BARU\Bisnis-Start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261386" cy="6858000"/>
          </a:xfrm>
          <a:prstGeom prst="rect">
            <a:avLst/>
          </a:prstGeom>
          <a:noFill/>
        </p:spPr>
      </p:pic>
      <p:sp>
        <p:nvSpPr>
          <p:cNvPr id="8" name="TextShape 1"/>
          <p:cNvSpPr txBox="1"/>
          <p:nvPr/>
        </p:nvSpPr>
        <p:spPr>
          <a:xfrm>
            <a:off x="1524000" y="4572430"/>
            <a:ext cx="9144000" cy="2285570"/>
          </a:xfrm>
          <a:prstGeom prst="rect">
            <a:avLst/>
          </a:prstGeom>
        </p:spPr>
        <p:txBody>
          <a:bodyPr anchor="ctr"/>
          <a:lstStyle/>
          <a:p>
            <a:r>
              <a:rPr lang="id-ID" sz="4400" dirty="0">
                <a:solidFill>
                  <a:srgbClr val="0070C0"/>
                </a:solidFill>
              </a:rPr>
              <a:t>MANAJEMEN USAHA BARU</a:t>
            </a:r>
            <a:r>
              <a:rPr lang="en-US" sz="4400" dirty="0">
                <a:solidFill>
                  <a:srgbClr val="0070C0"/>
                </a:solidFill>
              </a:rPr>
              <a:t> </a:t>
            </a:r>
            <a:endParaRPr lang="id-ID" sz="4400" dirty="0">
              <a:solidFill>
                <a:srgbClr val="0070C0"/>
              </a:solidFill>
            </a:endParaRPr>
          </a:p>
          <a:p>
            <a:r>
              <a:rPr lang="en-US" sz="4400" dirty="0" err="1">
                <a:solidFill>
                  <a:srgbClr val="0070C0"/>
                </a:solidFill>
              </a:rPr>
              <a:t>Kode</a:t>
            </a:r>
            <a:r>
              <a:rPr lang="id-ID" sz="4400" dirty="0">
                <a:solidFill>
                  <a:srgbClr val="0070C0"/>
                </a:solidFill>
              </a:rPr>
              <a:t> </a:t>
            </a:r>
            <a:r>
              <a:rPr lang="en-US" sz="4400" dirty="0">
                <a:solidFill>
                  <a:srgbClr val="0070C0"/>
                </a:solidFill>
              </a:rPr>
              <a:t>BMH3</a:t>
            </a:r>
            <a:r>
              <a:rPr lang="id-ID" sz="4400" dirty="0">
                <a:solidFill>
                  <a:srgbClr val="0070C0"/>
                </a:solidFill>
              </a:rPr>
              <a:t>M</a:t>
            </a:r>
            <a:r>
              <a:rPr lang="en-US" sz="4400" dirty="0">
                <a:solidFill>
                  <a:srgbClr val="0070C0"/>
                </a:solidFill>
              </a:rPr>
              <a:t>4</a:t>
            </a:r>
            <a:endParaRPr lang="id-ID" sz="4400" dirty="0">
              <a:solidFill>
                <a:srgbClr val="0070C0"/>
              </a:solidFill>
            </a:endParaRPr>
          </a:p>
          <a:p>
            <a:r>
              <a:rPr lang="es-ES" sz="4400" dirty="0" err="1">
                <a:solidFill>
                  <a:srgbClr val="0070C0"/>
                </a:solidFill>
              </a:rPr>
              <a:t>Semester</a:t>
            </a:r>
            <a:r>
              <a:rPr lang="es-ES" sz="4400" dirty="0">
                <a:solidFill>
                  <a:srgbClr val="0070C0"/>
                </a:solidFill>
              </a:rPr>
              <a:t>/SKS:</a:t>
            </a:r>
            <a:r>
              <a:rPr lang="id-ID" sz="4400" dirty="0">
                <a:solidFill>
                  <a:srgbClr val="0070C0"/>
                </a:solidFill>
              </a:rPr>
              <a:t> 5</a:t>
            </a:r>
            <a:r>
              <a:rPr lang="es-ES" sz="4400" dirty="0">
                <a:solidFill>
                  <a:srgbClr val="0070C0"/>
                </a:solidFill>
              </a:rPr>
              <a:t>/</a:t>
            </a:r>
            <a:r>
              <a:rPr lang="id-ID" sz="4400" dirty="0">
                <a:solidFill>
                  <a:srgbClr val="0070C0"/>
                </a:solidFill>
              </a:rPr>
              <a:t>4</a:t>
            </a:r>
            <a:endParaRPr dirty="0">
              <a:solidFill>
                <a:srgbClr val="0070C0"/>
              </a:solidFill>
            </a:endParaRPr>
          </a:p>
        </p:txBody>
      </p:sp>
      <p:pic>
        <p:nvPicPr>
          <p:cNvPr id="9" name="Picture 2" descr="http://fast.web.id/wp-content/uploads/2014/09/t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68" y="0"/>
            <a:ext cx="1331640" cy="119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524000" y="0"/>
            <a:ext cx="9143640" cy="7855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5560">
            <a:noFill/>
          </a:ln>
        </p:spPr>
      </p:sp>
      <p:sp>
        <p:nvSpPr>
          <p:cNvPr id="87" name="CustomShape 2"/>
          <p:cNvSpPr/>
          <p:nvPr/>
        </p:nvSpPr>
        <p:spPr>
          <a:xfrm>
            <a:off x="1524000" y="142852"/>
            <a:ext cx="9143640" cy="6390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en-US" sz="3600" dirty="0">
                <a:solidFill>
                  <a:srgbClr val="FFFFFF"/>
                </a:solidFill>
                <a:latin typeface="Arial Black"/>
              </a:rPr>
              <a:t>EVALUASI / PENILAIAN</a:t>
            </a:r>
            <a:endParaRPr/>
          </a:p>
        </p:txBody>
      </p:sp>
      <p:graphicFrame>
        <p:nvGraphicFramePr>
          <p:cNvPr id="88" name="Table 3"/>
          <p:cNvGraphicFramePr/>
          <p:nvPr>
            <p:extLst>
              <p:ext uri="{D42A27DB-BD31-4B8C-83A1-F6EECF244321}">
                <p14:modId xmlns:p14="http://schemas.microsoft.com/office/powerpoint/2010/main" val="746400932"/>
              </p:ext>
            </p:extLst>
          </p:nvPr>
        </p:nvGraphicFramePr>
        <p:xfrm>
          <a:off x="2999656" y="1052736"/>
          <a:ext cx="6023748" cy="1983600"/>
        </p:xfrm>
        <a:graphic>
          <a:graphicData uri="http://schemas.openxmlformats.org/drawingml/2006/table">
            <a:tbl>
              <a:tblPr/>
              <a:tblGrid>
                <a:gridCol w="358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Arial"/>
                        </a:rPr>
                        <a:t>Komponen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Presentase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UGAS KELOMPOK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t>TUGAS INDIVIDU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t>35%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UTS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UAS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3"/>
          <p:cNvGraphicFramePr/>
          <p:nvPr>
            <p:extLst>
              <p:ext uri="{D42A27DB-BD31-4B8C-83A1-F6EECF244321}">
                <p14:modId xmlns:p14="http://schemas.microsoft.com/office/powerpoint/2010/main" val="897881702"/>
              </p:ext>
            </p:extLst>
          </p:nvPr>
        </p:nvGraphicFramePr>
        <p:xfrm>
          <a:off x="3667108" y="3143248"/>
          <a:ext cx="4876560" cy="3462120"/>
        </p:xfrm>
        <a:graphic>
          <a:graphicData uri="http://schemas.openxmlformats.org/drawingml/2006/table">
            <a:tbl>
              <a:tblPr/>
              <a:tblGrid>
                <a:gridCol w="84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7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Arial"/>
                        </a:rPr>
                        <a:t>No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</a:rPr>
                        <a:t>Acuan Patokan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Arial"/>
                        </a:rPr>
                        <a:t>Nilai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,01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 – 100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70,01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 –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5,01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 – 7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60,01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 –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B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50,01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 – 6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40,01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Arial"/>
                        </a:rPr>
                        <a:t> – </a:t>
                      </a: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&lt; 40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d-ID" sz="2000" dirty="0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524000" y="0"/>
            <a:ext cx="9143640" cy="78552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5560">
            <a:noFill/>
          </a:ln>
        </p:spPr>
      </p:sp>
      <p:sp>
        <p:nvSpPr>
          <p:cNvPr id="97" name="CustomShape 2"/>
          <p:cNvSpPr/>
          <p:nvPr/>
        </p:nvSpPr>
        <p:spPr>
          <a:xfrm>
            <a:off x="1524000" y="142852"/>
            <a:ext cx="9143640" cy="6390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en-US" sz="3600" dirty="0">
                <a:solidFill>
                  <a:srgbClr val="FFFFFF"/>
                </a:solidFill>
                <a:latin typeface="Arial Black"/>
              </a:rPr>
              <a:t>KETIDAKHADIRAN</a:t>
            </a:r>
            <a:endParaRPr/>
          </a:p>
        </p:txBody>
      </p:sp>
      <p:sp>
        <p:nvSpPr>
          <p:cNvPr id="98" name="CustomShape 3"/>
          <p:cNvSpPr/>
          <p:nvPr/>
        </p:nvSpPr>
        <p:spPr>
          <a:xfrm>
            <a:off x="2595538" y="4000504"/>
            <a:ext cx="8072462" cy="2857496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25000"/>
              </a:lnSpc>
            </a:pPr>
            <a:r>
              <a:rPr lang="en-US" b="1" dirty="0" err="1">
                <a:solidFill>
                  <a:srgbClr val="000000"/>
                </a:solidFill>
              </a:rPr>
              <a:t>Mahasiswa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hanya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diizinkan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untuk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tidak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mengikuti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perkuliahan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b="1" dirty="0" err="1">
                <a:solidFill>
                  <a:srgbClr val="000000"/>
                </a:solidFill>
              </a:rPr>
              <a:t>jika</a:t>
            </a:r>
            <a:r>
              <a:rPr lang="en-US" b="1" dirty="0">
                <a:solidFill>
                  <a:srgbClr val="000000"/>
                </a:solidFill>
              </a:rPr>
              <a:t>:</a:t>
            </a:r>
            <a:endParaRPr/>
          </a:p>
          <a:p>
            <a:pPr marL="285750" indent="-285750">
              <a:lnSpc>
                <a:spcPct val="125000"/>
              </a:lnSpc>
              <a:buFont typeface="Arial" pitchFamily="34" charset="0"/>
              <a:buChar char="•"/>
            </a:pPr>
            <a:r>
              <a:rPr lang="id-ID" dirty="0">
                <a:solidFill>
                  <a:srgbClr val="000000"/>
                </a:solidFill>
              </a:rPr>
              <a:t>R</a:t>
            </a:r>
            <a:r>
              <a:rPr lang="en-US" dirty="0" err="1">
                <a:solidFill>
                  <a:srgbClr val="000000"/>
                </a:solidFill>
              </a:rPr>
              <a:t>awat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inap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kecelakaan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dibuktikan</a:t>
            </a:r>
            <a:r>
              <a:rPr lang="id-ID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surat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sakit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dari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rumah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sakit</a:t>
            </a:r>
            <a:r>
              <a:rPr lang="en-US" dirty="0">
                <a:solidFill>
                  <a:srgbClr val="000000"/>
                </a:solidFill>
              </a:rPr>
              <a:t>,</a:t>
            </a:r>
            <a:r>
              <a:rPr lang="id-ID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bukan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surat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dokter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atau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surat</a:t>
            </a:r>
            <a:r>
              <a:rPr lang="id-ID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keterangan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orang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tua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wali</a:t>
            </a:r>
            <a:r>
              <a:rPr lang="en-US" dirty="0">
                <a:solidFill>
                  <a:srgbClr val="000000"/>
                </a:solidFill>
              </a:rPr>
              <a:t>)
</a:t>
            </a:r>
            <a:r>
              <a:rPr lang="id-ID" dirty="0">
                <a:solidFill>
                  <a:srgbClr val="000000"/>
                </a:solidFill>
              </a:rPr>
              <a:t>K</a:t>
            </a:r>
            <a:r>
              <a:rPr lang="en-US" dirty="0" err="1">
                <a:solidFill>
                  <a:srgbClr val="000000"/>
                </a:solidFill>
              </a:rPr>
              <a:t>eluarga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inti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 err="1">
                <a:solidFill>
                  <a:srgbClr val="000000"/>
                </a:solidFill>
              </a:rPr>
              <a:t>orang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tua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saudara</a:t>
            </a:r>
            <a:r>
              <a:rPr lang="id-ID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kandung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ipar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meninggal</a:t>
            </a:r>
            <a:r>
              <a:rPr lang="en-US" dirty="0">
                <a:solidFill>
                  <a:srgbClr val="000000"/>
                </a:solidFill>
              </a:rPr>
              <a:t>  (</a:t>
            </a:r>
            <a:r>
              <a:rPr lang="en-US" dirty="0" err="1">
                <a:solidFill>
                  <a:srgbClr val="000000"/>
                </a:solidFill>
              </a:rPr>
              <a:t>dibuktikan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dengan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surat</a:t>
            </a:r>
            <a:r>
              <a:rPr lang="en-US" dirty="0">
                <a:solidFill>
                  <a:srgbClr val="000000"/>
                </a:solidFill>
              </a:rPr>
              <a:t>  </a:t>
            </a:r>
            <a:r>
              <a:rPr lang="en-US" dirty="0" err="1">
                <a:solidFill>
                  <a:srgbClr val="000000"/>
                </a:solidFill>
              </a:rPr>
              <a:t>keterangan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dari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rt</a:t>
            </a:r>
            <a:r>
              <a:rPr lang="en-US" dirty="0">
                <a:solidFill>
                  <a:srgbClr val="000000"/>
                </a:solidFill>
              </a:rPr>
              <a:t> / </a:t>
            </a:r>
            <a:r>
              <a:rPr lang="en-US" dirty="0" err="1">
                <a:solidFill>
                  <a:srgbClr val="000000"/>
                </a:solidFill>
              </a:rPr>
              <a:t>rw</a:t>
            </a:r>
            <a:r>
              <a:rPr lang="id-ID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setempat</a:t>
            </a:r>
            <a:r>
              <a:rPr lang="en-US" dirty="0">
                <a:solidFill>
                  <a:srgbClr val="000000"/>
                </a:solidFill>
              </a:rPr>
              <a:t>)
</a:t>
            </a:r>
            <a:r>
              <a:rPr lang="id-ID" dirty="0">
                <a:solidFill>
                  <a:srgbClr val="000000"/>
                </a:solidFill>
              </a:rPr>
              <a:t>D</a:t>
            </a:r>
            <a:r>
              <a:rPr lang="en-US" dirty="0" err="1">
                <a:solidFill>
                  <a:srgbClr val="000000"/>
                </a:solidFill>
              </a:rPr>
              <a:t>itunjuk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sebagai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wakil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institusi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id-ID" dirty="0">
                <a:solidFill>
                  <a:srgbClr val="000000"/>
                </a:solidFill>
              </a:rPr>
              <a:t>Universitas Telkom </a:t>
            </a:r>
            <a:r>
              <a:rPr lang="en-US" dirty="0" err="1">
                <a:solidFill>
                  <a:srgbClr val="000000"/>
                </a:solidFill>
              </a:rPr>
              <a:t>untuk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kepentingan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tertentu</a:t>
            </a:r>
            <a:r>
              <a:rPr lang="id-ID" dirty="0">
                <a:solidFill>
                  <a:srgbClr val="000000"/>
                </a:solidFill>
              </a:rPr>
              <a:t>, naik haji dan umroh</a:t>
            </a:r>
            <a:endParaRPr dirty="0"/>
          </a:p>
        </p:txBody>
      </p:sp>
      <p:pic>
        <p:nvPicPr>
          <p:cNvPr id="15362" name="Picture 2" descr="https://3.bp.blogspot.com/-UD06WuWbEZM/V4sLERAEEPI/AAAAAAAAA-s/TF_CA_SV9QcOwRAfk4j3YArjR5wcGeMDgCLcB/s1600/sakit-DB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785794"/>
            <a:ext cx="6381750" cy="3190876"/>
          </a:xfrm>
          <a:prstGeom prst="rect">
            <a:avLst/>
          </a:prstGeom>
          <a:noFill/>
        </p:spPr>
      </p:pic>
      <p:sp>
        <p:nvSpPr>
          <p:cNvPr id="8" name="CustomShape 3"/>
          <p:cNvSpPr/>
          <p:nvPr/>
        </p:nvSpPr>
        <p:spPr>
          <a:xfrm>
            <a:off x="7881950" y="857232"/>
            <a:ext cx="2786050" cy="3071834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>
              <a:lnSpc>
                <a:spcPct val="125000"/>
              </a:lnSpc>
            </a:pPr>
            <a:r>
              <a:rPr lang="en-US" b="1" dirty="0">
                <a:solidFill>
                  <a:srgbClr val="FF0000"/>
                </a:solidFill>
                <a:latin typeface="Arial"/>
              </a:rPr>
              <a:t>Batas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maksimal</a:t>
            </a:r>
            <a:r>
              <a:rPr lang="id-ID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ketidakhadiran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: </a:t>
            </a:r>
            <a:endParaRPr lang="id-ID" b="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5000"/>
              </a:lnSpc>
            </a:pPr>
            <a:r>
              <a:rPr lang="en-US" b="1" dirty="0">
                <a:solidFill>
                  <a:srgbClr val="FF0000"/>
                </a:solidFill>
                <a:latin typeface="Arial"/>
              </a:rPr>
              <a:t>3 (TIGA) kali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untuk</a:t>
            </a:r>
            <a:r>
              <a:rPr lang="id-ID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alasan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u="sng" dirty="0">
                <a:solidFill>
                  <a:srgbClr val="FF0000"/>
                </a:solidFill>
                <a:latin typeface="Arial"/>
              </a:rPr>
              <a:t>APA PUN</a:t>
            </a:r>
            <a:endParaRPr lang="id-ID" b="1" u="sng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5000"/>
              </a:lnSpc>
            </a:pPr>
            <a:endParaRPr dirty="0"/>
          </a:p>
          <a:p>
            <a:pPr>
              <a:lnSpc>
                <a:spcPct val="125000"/>
              </a:lnSpc>
            </a:pPr>
            <a:r>
              <a:rPr lang="en-US" b="1" dirty="0" err="1">
                <a:solidFill>
                  <a:srgbClr val="FF0000"/>
                </a:solidFill>
                <a:latin typeface="Arial"/>
              </a:rPr>
              <a:t>Absen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lebih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dari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 3 kali</a:t>
            </a:r>
            <a:r>
              <a:rPr lang="id-ID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tidak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diperkenankan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"/>
              </a:rPr>
              <a:t>ikut</a:t>
            </a:r>
            <a:r>
              <a:rPr lang="en-US" b="1" dirty="0">
                <a:solidFill>
                  <a:srgbClr val="FF0000"/>
                </a:solidFill>
                <a:latin typeface="Arial"/>
              </a:rPr>
              <a:t> UTS / UAS</a:t>
            </a:r>
            <a:endParaRPr lang="id-ID" b="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5000"/>
              </a:lnSpc>
            </a:pPr>
            <a:endParaRPr lang="id-ID" b="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5000"/>
              </a:lnSpc>
            </a:pPr>
            <a:endParaRPr lang="id-ID" b="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5000"/>
              </a:lnSpc>
            </a:pPr>
            <a:endParaRPr lang="id-ID" b="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5000"/>
              </a:lnSpc>
            </a:pPr>
            <a:endParaRPr lang="id-ID" b="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5000"/>
              </a:lnSpc>
            </a:pPr>
            <a:endParaRPr lang="id-ID" b="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25000"/>
              </a:lnSpc>
            </a:pPr>
            <a:endParaRPr dirty="0"/>
          </a:p>
        </p:txBody>
      </p:sp>
      <p:pic>
        <p:nvPicPr>
          <p:cNvPr id="9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595406" y="0"/>
            <a:ext cx="2071670" cy="1785926"/>
          </a:xfrm>
          <a:prstGeom prst="rect">
            <a:avLst/>
          </a:prstGeom>
          <a:ln w="76320">
            <a:solidFill>
              <a:srgbClr val="FF0000"/>
            </a:solidFill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524000" y="0"/>
            <a:ext cx="9143640" cy="785520"/>
          </a:xfrm>
          <a:prstGeom prst="rect">
            <a:avLst/>
          </a:prstGeom>
          <a:solidFill>
            <a:srgbClr val="0070C0"/>
          </a:solidFill>
          <a:ln w="25560">
            <a:noFill/>
          </a:ln>
        </p:spPr>
      </p:sp>
      <p:sp>
        <p:nvSpPr>
          <p:cNvPr id="87" name="CustomShape 2"/>
          <p:cNvSpPr/>
          <p:nvPr/>
        </p:nvSpPr>
        <p:spPr>
          <a:xfrm>
            <a:off x="1524000" y="188640"/>
            <a:ext cx="9143640" cy="6390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id-ID" sz="3600" dirty="0">
                <a:solidFill>
                  <a:srgbClr val="FFFFFF"/>
                </a:solidFill>
                <a:latin typeface="Arial Black"/>
              </a:rPr>
              <a:t>INDIKATOR EVALUASI DOSEN</a:t>
            </a:r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d-ID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81201" y="210729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br>
              <a:rPr lang="id-ID">
                <a:latin typeface="Arial" pitchFamily="34" charset="0"/>
                <a:cs typeface="Arial" pitchFamily="34" charset="0"/>
              </a:rPr>
            </a:br>
            <a:endParaRPr lang="id-ID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282984"/>
              </p:ext>
            </p:extLst>
          </p:nvPr>
        </p:nvGraphicFramePr>
        <p:xfrm>
          <a:off x="1811524" y="980728"/>
          <a:ext cx="8568952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4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KETERANGAN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/>
                        <a:t>Dosen memotivasi mahasiswa untuk aktif di kelas (berdiskusi, mengajukan pertanyaan/pendapat)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Dosen memberikan tugas (PR/Makalah, dll) yang membantu mahasiswa memahami materi perkuliahan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Dosen mengulas kembali materi kuliah terdahulu di</a:t>
                      </a:r>
                      <a:r>
                        <a:rPr lang="id-ID" sz="1400" baseline="0" dirty="0"/>
                        <a:t> setiap awal perkuliahan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Dosen menguasai materi kuliah yang disampaikan dengan baik dan mampu menjawab pertanyaan mahasiswa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Dosen menyajikan materi kuliah dengan kreatif dan memanfaatkan teknologi informasi dan multimedia dalam penyajian materi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Soal/tugas/ujian yang</a:t>
                      </a:r>
                      <a:r>
                        <a:rPr lang="id-ID" sz="1400" baseline="0" dirty="0"/>
                        <a:t> diberikan sesuai dengan materi kuliah yang diberikan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Materi kuliah yang disampaikan sesuai dengan SAP (Satuan Acara Perkuliahan)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Dosen melaksanakan perkuliahan sesuai jadwal dan durasi perkuliahan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Dosen menyampaikan aturan perkuliahan (SAP, deskripsi mata kuliah, silabus, tatacara penilaian) pada</a:t>
                      </a:r>
                      <a:r>
                        <a:rPr lang="id-ID" sz="1400" baseline="0" dirty="0"/>
                        <a:t> awal perkuliahan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Tugas/laporan/kuis/ujian dibahas dan berkasnya dikembalikan kepada mahasiswa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/>
                        <a:t>Dosen memberikan kesempatan kepada mahasiswa untuk mengklarifikasi perolehan nilai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98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2"/>
          <p:cNvSpPr/>
          <p:nvPr/>
        </p:nvSpPr>
        <p:spPr>
          <a:xfrm>
            <a:off x="1524000" y="0"/>
            <a:ext cx="9143640" cy="827640"/>
          </a:xfrm>
          <a:prstGeom prst="rect">
            <a:avLst/>
          </a:prstGeom>
          <a:solidFill>
            <a:srgbClr val="0070C0"/>
          </a:solidFill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id-ID" sz="3600" dirty="0">
                <a:solidFill>
                  <a:srgbClr val="FFFFFF"/>
                </a:solidFill>
                <a:latin typeface="Arial Black"/>
              </a:rPr>
              <a:t>PENCAPAIAN PEMBELAJARAN</a:t>
            </a:r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81200" y="1600201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/>
            <a:r>
              <a:rPr lang="es-ES" sz="3600" dirty="0" err="1"/>
              <a:t>Mahasiswa</a:t>
            </a:r>
            <a:r>
              <a:rPr lang="es-ES" sz="3600" dirty="0"/>
              <a:t> </a:t>
            </a:r>
            <a:r>
              <a:rPr lang="es-ES" sz="3600" dirty="0" err="1"/>
              <a:t>Mampu</a:t>
            </a:r>
            <a:r>
              <a:rPr lang="es-ES" sz="3600" dirty="0"/>
              <a:t> </a:t>
            </a:r>
            <a:r>
              <a:rPr lang="es-ES" sz="3600" dirty="0" err="1"/>
              <a:t>Membuat</a:t>
            </a:r>
            <a:r>
              <a:rPr lang="es-ES" sz="3600" dirty="0"/>
              <a:t> </a:t>
            </a:r>
            <a:r>
              <a:rPr lang="id-ID" sz="3600" dirty="0"/>
              <a:t>Model Bisnis Dari Usaha Sendiri yang Merupakan Usaha baru Dengan Menggunakan </a:t>
            </a:r>
            <a:r>
              <a:rPr lang="id-ID" sz="3600" i="1" dirty="0"/>
              <a:t>Business Model Canvas</a:t>
            </a:r>
            <a:r>
              <a:rPr lang="id-ID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954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3"/>
          <p:cNvSpPr/>
          <p:nvPr/>
        </p:nvSpPr>
        <p:spPr>
          <a:xfrm>
            <a:off x="1524360" y="0"/>
            <a:ext cx="9143640" cy="6390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en-US" sz="3600" dirty="0">
                <a:latin typeface="Arial Black"/>
              </a:rPr>
              <a:t>STRUKTUR  &amp; JADWAL KULIAH</a:t>
            </a:r>
            <a:endParaRPr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38283" y="785794"/>
          <a:ext cx="8715437" cy="475805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Minggu ke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Bahan Kajian (materi ajar)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Bobot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Referensi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3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/>
                        <a:t>1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Introduction : New Ventures</a:t>
                      </a:r>
                      <a:endParaRPr lang="id-ID" sz="1800" dirty="0"/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New Ventures: Energizing economies</a:t>
                      </a:r>
                      <a:endParaRPr lang="id-ID" sz="1800" dirty="0"/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The Global Impact of New Ventures</a:t>
                      </a:r>
                      <a:endParaRPr lang="id-ID" sz="1800" dirty="0"/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Entrepreneurs and New Ventures</a:t>
                      </a:r>
                      <a:endParaRPr lang="id-ID" sz="1800" dirty="0"/>
                    </a:p>
                    <a:p>
                      <a:pPr marL="342900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The Advantages and Disadvantages of New Ventures</a:t>
                      </a:r>
                      <a:endParaRPr lang="id-ID" sz="1800" dirty="0"/>
                    </a:p>
                    <a:p>
                      <a:pPr marL="34290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New Ventures Failure</a:t>
                      </a:r>
                      <a:endParaRPr lang="id-ID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/>
                        <a:t>2</a:t>
                      </a:r>
                      <a:endParaRPr lang="id-ID" sz="180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New Venture Opportunities</a:t>
                      </a:r>
                      <a:endParaRPr lang="id-ID" sz="1800" dirty="0"/>
                    </a:p>
                    <a:p>
                      <a:pPr lvl="0"/>
                      <a:r>
                        <a:rPr lang="id-ID" sz="1800" dirty="0"/>
                        <a:t>A. </a:t>
                      </a:r>
                      <a:r>
                        <a:rPr lang="en-US" sz="1800" dirty="0"/>
                        <a:t>New or Acquired Ventures</a:t>
                      </a:r>
                      <a:endParaRPr lang="id-ID" sz="1800" dirty="0"/>
                    </a:p>
                    <a:p>
                      <a:pPr marL="636588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Approaches to new venture</a:t>
                      </a:r>
                      <a:endParaRPr lang="id-ID" sz="1800" dirty="0"/>
                    </a:p>
                    <a:p>
                      <a:pPr marL="636588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Market analysis</a:t>
                      </a:r>
                      <a:endParaRPr lang="id-ID" sz="1800" dirty="0"/>
                    </a:p>
                    <a:p>
                      <a:pPr marL="636588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Buying an ongoing venture</a:t>
                      </a:r>
                      <a:endParaRPr lang="id-ID" sz="1800" dirty="0"/>
                    </a:p>
                    <a:p>
                      <a:pPr lvl="0"/>
                      <a:r>
                        <a:rPr lang="id-ID" sz="1800" dirty="0"/>
                        <a:t>B. </a:t>
                      </a:r>
                      <a:r>
                        <a:rPr lang="en-US" sz="1800" dirty="0"/>
                        <a:t>Franchising</a:t>
                      </a:r>
                      <a:endParaRPr lang="id-ID" sz="1800" dirty="0"/>
                    </a:p>
                    <a:p>
                      <a:pPr marL="636588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The nature of Franchising</a:t>
                      </a:r>
                      <a:endParaRPr lang="id-ID" sz="1800" dirty="0"/>
                    </a:p>
                    <a:p>
                      <a:pPr marL="636588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The Growth of franchising</a:t>
                      </a:r>
                      <a:endParaRPr lang="id-ID" sz="1800" dirty="0"/>
                    </a:p>
                    <a:p>
                      <a:pPr marL="636588" lvl="0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The advantages and disadvantages of franchising</a:t>
                      </a:r>
                      <a:endParaRPr lang="id-ID" sz="1800" dirty="0"/>
                    </a:p>
                    <a:p>
                      <a:pPr marL="636588" indent="-342900">
                        <a:buFont typeface="+mj-lt"/>
                        <a:buAutoNum type="arabicParenR"/>
                      </a:pPr>
                      <a:r>
                        <a:rPr lang="en-US" sz="1800" dirty="0"/>
                        <a:t>Evaluating the opportunities</a:t>
                      </a:r>
                      <a:endParaRPr lang="id-ID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5%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38283" y="785794"/>
          <a:ext cx="8715437" cy="492379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Minggu ke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Bahan Kajian (materi ajar)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Bobot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Referensi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30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3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d-ID" sz="1800" dirty="0"/>
                        <a:t>A. </a:t>
                      </a:r>
                      <a:r>
                        <a:rPr lang="en-US" sz="1800" dirty="0"/>
                        <a:t>Legal Forms of Ventures </a:t>
                      </a:r>
                      <a:endParaRPr lang="id-ID" sz="1800" dirty="0"/>
                    </a:p>
                    <a:p>
                      <a:pPr marL="633413" lvl="0" indent="-368300">
                        <a:lnSpc>
                          <a:spcPct val="100000"/>
                        </a:lnSpc>
                        <a:buFont typeface="+mj-lt"/>
                        <a:buAutoNum type="arabicParenR"/>
                        <a:tabLst/>
                      </a:pPr>
                      <a:r>
                        <a:rPr lang="en-US" sz="1800" dirty="0"/>
                        <a:t>Form of Business Organization</a:t>
                      </a:r>
                      <a:endParaRPr lang="id-ID" sz="1800" dirty="0"/>
                    </a:p>
                    <a:p>
                      <a:pPr marL="633413" lvl="0" indent="-368300">
                        <a:lnSpc>
                          <a:spcPct val="100000"/>
                        </a:lnSpc>
                        <a:buFont typeface="+mj-lt"/>
                        <a:buAutoNum type="arabicParenR"/>
                        <a:tabLst/>
                      </a:pPr>
                      <a:r>
                        <a:rPr lang="en-US" sz="1800" dirty="0"/>
                        <a:t>Sole Proprietorship</a:t>
                      </a:r>
                      <a:endParaRPr lang="id-ID" sz="1800" dirty="0"/>
                    </a:p>
                    <a:p>
                      <a:pPr marL="633413" lvl="0" indent="-368300">
                        <a:lnSpc>
                          <a:spcPct val="100000"/>
                        </a:lnSpc>
                        <a:buFont typeface="+mj-lt"/>
                        <a:buAutoNum type="arabicParenR"/>
                        <a:tabLst/>
                      </a:pPr>
                      <a:r>
                        <a:rPr lang="en-US" sz="1800" dirty="0"/>
                        <a:t>The Partnership</a:t>
                      </a:r>
                      <a:endParaRPr lang="id-ID" sz="1800" dirty="0"/>
                    </a:p>
                    <a:p>
                      <a:pPr marL="633413" lvl="0" indent="-368300">
                        <a:lnSpc>
                          <a:spcPct val="100000"/>
                        </a:lnSpc>
                        <a:buFont typeface="+mj-lt"/>
                        <a:buAutoNum type="arabicParenR"/>
                        <a:tabLst/>
                      </a:pPr>
                      <a:r>
                        <a:rPr lang="en-US" sz="1800" dirty="0"/>
                        <a:t>The Corporation</a:t>
                      </a:r>
                      <a:endParaRPr lang="id-ID" sz="1800" dirty="0"/>
                    </a:p>
                    <a:p>
                      <a:pPr marL="633413" indent="-368300">
                        <a:lnSpc>
                          <a:spcPct val="100000"/>
                        </a:lnSpc>
                        <a:buFont typeface="+mj-lt"/>
                        <a:buAutoNum type="arabicParenR"/>
                        <a:tabLst/>
                      </a:pPr>
                      <a:r>
                        <a:rPr lang="en-US" sz="1800" dirty="0"/>
                        <a:t>The S Corporation</a:t>
                      </a:r>
                      <a:endParaRPr lang="id-ID" sz="1800" dirty="0"/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id-ID" sz="1800" dirty="0"/>
                        <a:t>B. Pengenalan BMC</a:t>
                      </a:r>
                    </a:p>
                    <a:p>
                      <a:pPr marL="636588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id-ID" sz="1800" dirty="0"/>
                        <a:t>Mengapa membuat perencanaan bisnis</a:t>
                      </a:r>
                    </a:p>
                    <a:p>
                      <a:pPr marL="636588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id-ID" sz="1800" dirty="0"/>
                        <a:t>Mengembangkan perencanaan bisnis</a:t>
                      </a:r>
                    </a:p>
                    <a:p>
                      <a:pPr marL="636588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id-ID" sz="1800" dirty="0"/>
                        <a:t>Defenisi Model bisnis</a:t>
                      </a:r>
                    </a:p>
                    <a:p>
                      <a:pPr marL="636588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id-ID" sz="1800" dirty="0"/>
                        <a:t>Manfaat dan kegunaan BMC</a:t>
                      </a:r>
                      <a:endParaRPr lang="id-ID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169" marR="24169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10%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1, 2,3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4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52400" algn="l"/>
                        </a:tabLst>
                      </a:pPr>
                      <a:r>
                        <a:rPr lang="id-ID" sz="1800" dirty="0"/>
                        <a:t>Segmen pasar pelanggan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800" dirty="0"/>
                        <a:t>Pelanggan terpenting dalam bisnis</a:t>
                      </a:r>
                    </a:p>
                    <a:p>
                      <a:pPr marL="342900" marR="0" lvl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dirty="0"/>
                        <a:t>Elemen-elemen dalam penciptaan nilai pelanggan</a:t>
                      </a:r>
                      <a:endParaRPr lang="id-ID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4169" marR="24169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5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marL="349250" marR="0" indent="-34290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dirty="0"/>
                        <a:t>Saluran langsung dan tidak langsung</a:t>
                      </a:r>
                    </a:p>
                    <a:p>
                      <a:pPr marL="34925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dirty="0"/>
                        <a:t>Kategori hubungan pelanggan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D3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ustomShape 3"/>
          <p:cNvSpPr/>
          <p:nvPr/>
        </p:nvSpPr>
        <p:spPr>
          <a:xfrm>
            <a:off x="1524360" y="0"/>
            <a:ext cx="9143640" cy="6390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en-US" sz="3600" dirty="0">
                <a:latin typeface="Arial Black"/>
              </a:rPr>
              <a:t>STRUKTUR  &amp; JADWAL KULIAH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38283" y="785795"/>
          <a:ext cx="8715437" cy="519462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7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Minggu ke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Bahan Kajian (materi ajar)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Bobot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Referensi</a:t>
                      </a:r>
                      <a:endParaRPr lang="id-ID" sz="18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24169" marR="24169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58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6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marL="34925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dirty="0"/>
                        <a:t>Arus Pendapatan dalam bisnis</a:t>
                      </a:r>
                    </a:p>
                    <a:p>
                      <a:pPr marL="34925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dirty="0"/>
                        <a:t>Sumber daya utama yang dibutuhkan untuk menciptakan proposisi nilai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2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7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d-ID" sz="1800" dirty="0"/>
                        <a:t>Evaluasi</a:t>
                      </a:r>
                      <a:endParaRPr lang="id-ID" sz="1800" b="1" dirty="0"/>
                    </a:p>
                  </a:txBody>
                  <a:tcPr marL="24169" marR="24169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/>
                        <a:t>10%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/>
                        <a:t>1, 2, 3</a:t>
                      </a: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8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/>
                        <a:t>UJIAN </a:t>
                      </a:r>
                      <a:r>
                        <a:rPr lang="id-ID" sz="1800" b="1" dirty="0"/>
                        <a:t>TENGAH </a:t>
                      </a:r>
                      <a:r>
                        <a:rPr lang="es-ES" sz="1800" b="1" dirty="0"/>
                        <a:t>SEMESTER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/>
                        <a:t>20%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+mn-lt"/>
                        <a:ea typeface="Times New Roman"/>
                      </a:endParaRPr>
                    </a:p>
                  </a:txBody>
                  <a:tcPr marL="24169" marR="2416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8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Aktivitas-aktivitas kunci yang diperlukan untuk menciptakan dan memberikan proposisi nilai</a:t>
                      </a:r>
                    </a:p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Aliansi yang dibutuhkan untuk membuat bisnis dapat bekerja</a:t>
                      </a:r>
                    </a:p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Struktur biaya model bisnis</a:t>
                      </a:r>
                    </a:p>
                    <a:p>
                      <a:pPr marL="342900" marR="0" indent="-34290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Penilaian SWOT secara detail dari masing-masing blok bangunan</a:t>
                      </a: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d-ID" sz="1800" b="0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  <a:endParaRPr lang="id-ID" sz="1800" b="0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10</a:t>
                      </a:r>
                      <a:r>
                        <a:rPr lang="id-ID" sz="1800" b="0" baseline="0" dirty="0">
                          <a:latin typeface="+mn-lt"/>
                          <a:ea typeface="Times New Roman"/>
                        </a:rPr>
                        <a:t> s/d 12</a:t>
                      </a:r>
                      <a:endParaRPr lang="id-ID" sz="1800" b="0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DISKUSI</a:t>
                      </a:r>
                      <a:r>
                        <a:rPr lang="id-ID" sz="1800" b="0" baseline="0" dirty="0">
                          <a:latin typeface="+mn-lt"/>
                          <a:ea typeface="Times New Roman"/>
                        </a:rPr>
                        <a:t> TUGAS INDIVIDU (progress report)</a:t>
                      </a:r>
                      <a:endParaRPr lang="id-ID" sz="1800" b="0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15%</a:t>
                      </a:r>
                    </a:p>
                  </a:txBody>
                  <a:tcPr marL="33747" marR="3374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1, 2, 3</a:t>
                      </a:r>
                    </a:p>
                  </a:txBody>
                  <a:tcPr marL="33747" marR="3374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13 s/d 15</a:t>
                      </a: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PRESENTASI</a:t>
                      </a:r>
                      <a:r>
                        <a:rPr lang="id-ID" sz="1800" b="0" baseline="0" dirty="0">
                          <a:latin typeface="+mn-lt"/>
                          <a:ea typeface="Times New Roman"/>
                        </a:rPr>
                        <a:t> INDIVIDU</a:t>
                      </a:r>
                      <a:endParaRPr lang="id-ID" sz="1800" b="0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0" dirty="0">
                          <a:latin typeface="+mn-lt"/>
                          <a:ea typeface="Times New Roman"/>
                        </a:rPr>
                        <a:t>20%</a:t>
                      </a:r>
                    </a:p>
                  </a:txBody>
                  <a:tcPr marL="33747" marR="33747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1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+mn-lt"/>
                          <a:ea typeface="Times New Roman"/>
                        </a:rPr>
                        <a:t>16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+mn-lt"/>
                          <a:ea typeface="Times New Roman"/>
                        </a:rPr>
                        <a:t>UJIAN AKHIR SEMESTER</a:t>
                      </a:r>
                      <a:endParaRPr lang="id-ID" sz="1800" b="1" dirty="0">
                        <a:latin typeface="+mn-lt"/>
                        <a:ea typeface="Times New Roman"/>
                      </a:endParaRPr>
                    </a:p>
                  </a:txBody>
                  <a:tcPr marL="33747" marR="3374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+mn-lt"/>
                          <a:ea typeface="Times New Roman"/>
                        </a:rPr>
                        <a:t>20%</a:t>
                      </a:r>
                    </a:p>
                  </a:txBody>
                  <a:tcPr marL="33747" marR="33747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d-ID" sz="1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33747" marR="3374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stomShape 3"/>
          <p:cNvSpPr/>
          <p:nvPr/>
        </p:nvSpPr>
        <p:spPr>
          <a:xfrm>
            <a:off x="1524360" y="0"/>
            <a:ext cx="9143640" cy="6390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en-US" sz="3600" dirty="0">
                <a:latin typeface="Arial Black"/>
              </a:rPr>
              <a:t>STRUKTUR  &amp; JADWAL KULIAH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1524000" y="0"/>
            <a:ext cx="9143640" cy="78552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5560">
            <a:noFill/>
          </a:ln>
        </p:spPr>
      </p:sp>
      <p:sp>
        <p:nvSpPr>
          <p:cNvPr id="87" name="CustomShape 2"/>
          <p:cNvSpPr/>
          <p:nvPr/>
        </p:nvSpPr>
        <p:spPr>
          <a:xfrm>
            <a:off x="1524000" y="142852"/>
            <a:ext cx="9143640" cy="6390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id-ID" sz="3600" dirty="0">
                <a:solidFill>
                  <a:srgbClr val="FFFFFF"/>
                </a:solidFill>
                <a:latin typeface="Arial Black"/>
              </a:rPr>
              <a:t>BUKU REFERENSI</a:t>
            </a:r>
            <a:endParaRPr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52596" y="1500175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Kuratko</a:t>
            </a:r>
            <a:r>
              <a:rPr lang="en-US" sz="2000" dirty="0"/>
              <a:t>, D.F.; Hornsby, J.S. (2009), </a:t>
            </a:r>
            <a:r>
              <a:rPr lang="en-US" sz="2000" i="1" dirty="0"/>
              <a:t>New Venture Management. The Entrepreneur’s Roadmap</a:t>
            </a:r>
            <a:r>
              <a:rPr lang="en-US" sz="2000" dirty="0"/>
              <a:t>, Pearson Education, Inc.</a:t>
            </a:r>
            <a:endParaRPr lang="id-ID" sz="2000" dirty="0"/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Osterwalder. Alexander;Pigneur. Yves (2010). Business Model Generation, John Willey &amp; Sons, Inc., New Jersey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000" dirty="0"/>
              <a:t>Timmons. Jeffry A.;Spinelli. Stephen (2009).  New Venture Creation. </a:t>
            </a:r>
            <a:r>
              <a:rPr lang="en-US" sz="2000" dirty="0"/>
              <a:t>8</a:t>
            </a:r>
            <a:r>
              <a:rPr lang="en-US" sz="2000" baseline="30000" dirty="0"/>
              <a:t>th</a:t>
            </a:r>
            <a:r>
              <a:rPr lang="en-US" sz="2000" dirty="0"/>
              <a:t> Edition, McGraw-Hill Higher Education.</a:t>
            </a:r>
            <a:endParaRPr lang="id-ID" sz="2000" dirty="0"/>
          </a:p>
          <a:p>
            <a:pPr marL="457200" indent="-457200">
              <a:buFont typeface="+mj-lt"/>
              <a:buAutoNum type="arabicPeriod"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71022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5479"/>
              </p:ext>
            </p:extLst>
          </p:nvPr>
        </p:nvGraphicFramePr>
        <p:xfrm>
          <a:off x="1738282" y="714357"/>
          <a:ext cx="8643998" cy="5504362"/>
        </p:xfrm>
        <a:graphic>
          <a:graphicData uri="http://schemas.openxmlformats.org/drawingml/2006/table">
            <a:tbl>
              <a:tblPr/>
              <a:tblGrid>
                <a:gridCol w="81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7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700" b="1" dirty="0">
                          <a:latin typeface="+mn-lt"/>
                          <a:ea typeface="Calibri"/>
                          <a:cs typeface="Calibri"/>
                        </a:rPr>
                        <a:t>Minggu ke -</a:t>
                      </a: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700" b="1" dirty="0">
                          <a:latin typeface="+mn-lt"/>
                          <a:ea typeface="Calibri"/>
                          <a:cs typeface="Calibri"/>
                        </a:rPr>
                        <a:t>2</a:t>
                      </a: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700" b="1" dirty="0">
                          <a:latin typeface="+mn-lt"/>
                          <a:ea typeface="Calibri"/>
                          <a:cs typeface="Calibri"/>
                        </a:rPr>
                        <a:t>Tugas ke - 1 (SATU)</a:t>
                      </a: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700" b="1">
                          <a:latin typeface="+mn-lt"/>
                          <a:ea typeface="Calibri"/>
                          <a:cs typeface="Calibri"/>
                        </a:rPr>
                        <a:t>Tujuan Tugas</a:t>
                      </a:r>
                      <a:endParaRPr lang="id-ID" sz="17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Mampu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peluang-peluang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usaha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masalah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sekitar</a:t>
                      </a: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700" b="1" dirty="0">
                          <a:latin typeface="+mn-lt"/>
                          <a:ea typeface="Calibri"/>
                          <a:cs typeface="Calibri"/>
                        </a:rPr>
                        <a:t>Uraian Tugas</a:t>
                      </a: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id-ID" sz="1700" dirty="0">
                        <a:latin typeface="+mn-lt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68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700">
                          <a:latin typeface="+mn-lt"/>
                          <a:ea typeface="Calibri"/>
                          <a:cs typeface="Calibri"/>
                        </a:rPr>
                        <a:t>Objek garapan</a:t>
                      </a:r>
                      <a:endParaRPr lang="id-ID" sz="17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d-ID" sz="1700" dirty="0" err="1">
                          <a:latin typeface="+mn-lt"/>
                          <a:ea typeface="Calibri"/>
                          <a:cs typeface="Times New Roman"/>
                        </a:rPr>
                        <a:t>Customer</a:t>
                      </a:r>
                      <a:r>
                        <a:rPr lang="id-ID" sz="1700" dirty="0">
                          <a:latin typeface="+mn-lt"/>
                          <a:ea typeface="Calibri"/>
                          <a:cs typeface="Times New Roman"/>
                        </a:rPr>
                        <a:t> &amp; Problem </a:t>
                      </a:r>
                      <a:r>
                        <a:rPr lang="id-ID" sz="1700" dirty="0" err="1">
                          <a:latin typeface="+mn-lt"/>
                          <a:ea typeface="Calibri"/>
                          <a:cs typeface="Times New Roman"/>
                        </a:rPr>
                        <a:t>Validation</a:t>
                      </a: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070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700">
                          <a:latin typeface="+mn-lt"/>
                          <a:ea typeface="Calibri"/>
                          <a:cs typeface="Calibri"/>
                        </a:rPr>
                        <a:t>Yang harus dikerjakan dan batasan-batasan</a:t>
                      </a:r>
                      <a:endParaRPr lang="id-ID" sz="17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1"/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Validation Board / Javelin board</a:t>
                      </a:r>
                      <a:endParaRPr lang="id-ID" sz="17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863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700">
                          <a:latin typeface="+mn-lt"/>
                          <a:ea typeface="Calibri"/>
                          <a:cs typeface="Calibri"/>
                        </a:rPr>
                        <a:t>Metode/cara mengerjakan, acuan yang digunakan</a:t>
                      </a:r>
                      <a:endParaRPr lang="id-ID" sz="17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85750" lvl="1" indent="-285750">
                        <a:buFontTx/>
                        <a:buChar char="-"/>
                      </a:pP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kerjakan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600" dirty="0">
                          <a:latin typeface="+mn-lt"/>
                          <a:ea typeface="Calibri"/>
                          <a:cs typeface="Times New Roman"/>
                        </a:rPr>
                        <a:t>berkelompok</a:t>
                      </a:r>
                      <a:r>
                        <a:rPr lang="id-ID" sz="1600" baseline="0" dirty="0">
                          <a:latin typeface="+mn-lt"/>
                          <a:ea typeface="Calibri"/>
                          <a:cs typeface="Times New Roman"/>
                        </a:rPr>
                        <a:t> 3 atau 4</a:t>
                      </a:r>
                    </a:p>
                    <a:p>
                      <a:pPr marL="285750" lvl="1" indent="-285750">
                        <a:buFontTx/>
                        <a:buChar char="-"/>
                      </a:pPr>
                      <a:r>
                        <a:rPr lang="id-ID" sz="16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Wawancara ke Target </a:t>
                      </a:r>
                      <a:r>
                        <a:rPr lang="id-ID" sz="16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Customer</a:t>
                      </a:r>
                      <a:endParaRPr lang="id-ID" sz="16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marL="285750" lvl="1" indent="-285750">
                        <a:buFontTx/>
                        <a:buChar char="-"/>
                      </a:pPr>
                      <a:r>
                        <a:rPr lang="id-ID" sz="16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Menggunakan teknik validasi yang benar (</a:t>
                      </a:r>
                      <a:r>
                        <a:rPr lang="id-ID" sz="16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Validation</a:t>
                      </a:r>
                      <a:r>
                        <a:rPr lang="id-ID" sz="16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id-ID" sz="16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Board</a:t>
                      </a:r>
                      <a:r>
                        <a:rPr lang="id-ID" sz="16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)</a:t>
                      </a:r>
                      <a:endParaRPr lang="id-ID" sz="17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7863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700">
                          <a:latin typeface="+mn-lt"/>
                          <a:ea typeface="Calibri"/>
                          <a:cs typeface="Calibri"/>
                        </a:rPr>
                        <a:t>Deskripsi luaran tugas yang dihasilkan/dikerjakan</a:t>
                      </a:r>
                      <a:endParaRPr lang="id-ID" sz="17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1"/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Video interview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Javelinboard</a:t>
                      </a:r>
                      <a:endParaRPr lang="id-ID" sz="17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821">
                <a:tc gridSpan="3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d-ID" sz="17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Kriteria Penilaian</a:t>
                      </a:r>
                      <a:endParaRPr lang="id-ID" sz="17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Tahapan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dilalui</a:t>
                      </a: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lengkap</a:t>
                      </a:r>
                      <a:endParaRPr lang="en-US" sz="17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Ada “learning” yang </a:t>
                      </a:r>
                      <a:r>
                        <a:rPr lang="en-US" sz="17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dihasilkan</a:t>
                      </a:r>
                      <a:endParaRPr lang="en-US" sz="17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id-ID" sz="17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CustomShape 3"/>
          <p:cNvSpPr/>
          <p:nvPr/>
        </p:nvSpPr>
        <p:spPr>
          <a:xfrm>
            <a:off x="1524000" y="53696"/>
            <a:ext cx="9143640" cy="639000"/>
          </a:xfrm>
          <a:prstGeom prst="rect">
            <a:avLst/>
          </a:prstGeom>
          <a:solidFill>
            <a:srgbClr val="0070C0"/>
          </a:solidFill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id-ID" sz="3600" dirty="0">
                <a:solidFill>
                  <a:srgbClr val="FFFFFF"/>
                </a:solidFill>
                <a:latin typeface="Arial Black"/>
              </a:rPr>
              <a:t>DESKRIPSI TUGAS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960799"/>
              </p:ext>
            </p:extLst>
          </p:nvPr>
        </p:nvGraphicFramePr>
        <p:xfrm>
          <a:off x="1738282" y="714357"/>
          <a:ext cx="8643998" cy="5289239"/>
        </p:xfrm>
        <a:graphic>
          <a:graphicData uri="http://schemas.openxmlformats.org/drawingml/2006/table">
            <a:tbl>
              <a:tblPr/>
              <a:tblGrid>
                <a:gridCol w="811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7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715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+mn-lt"/>
                          <a:ea typeface="Calibri"/>
                          <a:cs typeface="Calibri"/>
                        </a:rPr>
                        <a:t>Minggu ke -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+mn-lt"/>
                          <a:ea typeface="Calibri"/>
                          <a:cs typeface="Calibri"/>
                        </a:rPr>
                        <a:t>4 s/d 6 &amp; 9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dirty="0">
                          <a:latin typeface="+mn-lt"/>
                          <a:ea typeface="Calibri"/>
                          <a:cs typeface="Calibri"/>
                        </a:rPr>
                        <a:t>Tugas ke - 2 (DUA)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+mn-lt"/>
                          <a:ea typeface="Calibri"/>
                          <a:cs typeface="Calibri"/>
                        </a:rPr>
                        <a:t>Tujuan Tugas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+mn-lt"/>
                          <a:ea typeface="Times New Roman"/>
                          <a:cs typeface="Calibri"/>
                        </a:rPr>
                        <a:t>Mampu mengidentifikasi bisnis model dari usaha/bisnis yang sudah berjalan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+mn-lt"/>
                          <a:ea typeface="Calibri"/>
                          <a:cs typeface="Calibri"/>
                        </a:rPr>
                        <a:t>Uraian Tugas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id-ID" sz="1800" dirty="0">
                        <a:latin typeface="+mn-lt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68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800">
                          <a:latin typeface="+mn-lt"/>
                          <a:ea typeface="Calibri"/>
                          <a:cs typeface="Calibri"/>
                        </a:rPr>
                        <a:t>Objek garapan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Technology-</a:t>
                      </a:r>
                      <a:r>
                        <a:rPr lang="id-ID" sz="1800" dirty="0" err="1">
                          <a:latin typeface="+mn-lt"/>
                          <a:ea typeface="Calibri"/>
                          <a:cs typeface="Times New Roman"/>
                        </a:rPr>
                        <a:t>based</a:t>
                      </a: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d-ID" sz="1800" dirty="0" err="1">
                          <a:latin typeface="+mn-lt"/>
                          <a:ea typeface="Calibri"/>
                          <a:cs typeface="Times New Roman"/>
                        </a:rPr>
                        <a:t>Startup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070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800">
                          <a:latin typeface="+mn-lt"/>
                          <a:ea typeface="Calibri"/>
                          <a:cs typeface="Calibri"/>
                        </a:rPr>
                        <a:t>Yang harus dikerjakan dan batasan-batasan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Identifikasi 9 blok dalam model bisnis kanvas pada usaha yang sudah berjalan</a:t>
                      </a: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863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800">
                          <a:latin typeface="+mn-lt"/>
                          <a:ea typeface="Calibri"/>
                          <a:cs typeface="Calibri"/>
                        </a:rPr>
                        <a:t>Metode/cara mengerjakan, acuan yang digunakan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kerjakan secara kelompok sumber dapat diperoleh dari sumber-sumber offline seperti buku, majalah dan Koran atau sumber-sumber online dari website</a:t>
                      </a: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7863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800">
                          <a:latin typeface="+mn-lt"/>
                          <a:ea typeface="Calibri"/>
                          <a:cs typeface="Calibri"/>
                        </a:rPr>
                        <a:t>Deskripsi luaran tugas yang dihasilkan/dikerjakan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Uraian hasil identifikasi BMC</a:t>
                      </a: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821">
                <a:tc gridSpan="3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d-ID" sz="18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Kriteria Penilaian</a:t>
                      </a:r>
                      <a:endParaRPr lang="id-ID" sz="180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Ketepatan dalam mengidentifikasi BMC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stomShape 3"/>
          <p:cNvSpPr/>
          <p:nvPr/>
        </p:nvSpPr>
        <p:spPr>
          <a:xfrm>
            <a:off x="1524000" y="-24"/>
            <a:ext cx="9143640" cy="639000"/>
          </a:xfrm>
          <a:prstGeom prst="rect">
            <a:avLst/>
          </a:prstGeom>
          <a:solidFill>
            <a:srgbClr val="0070C0"/>
          </a:solidFill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id-ID" sz="3600" dirty="0">
                <a:solidFill>
                  <a:srgbClr val="FFFFFF"/>
                </a:solidFill>
                <a:latin typeface="Arial Black"/>
              </a:rPr>
              <a:t>DESKRIPSI TUGAS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70198"/>
              </p:ext>
            </p:extLst>
          </p:nvPr>
        </p:nvGraphicFramePr>
        <p:xfrm>
          <a:off x="1809722" y="744700"/>
          <a:ext cx="8501121" cy="5458449"/>
        </p:xfrm>
        <a:graphic>
          <a:graphicData uri="http://schemas.openxmlformats.org/drawingml/2006/table">
            <a:tbl>
              <a:tblPr/>
              <a:tblGrid>
                <a:gridCol w="906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19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59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25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1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+mn-lt"/>
                          <a:ea typeface="Calibri"/>
                          <a:cs typeface="Calibri"/>
                        </a:rPr>
                        <a:t>Minggu ke -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+mn-lt"/>
                          <a:ea typeface="Calibri"/>
                          <a:cs typeface="Calibri"/>
                        </a:rPr>
                        <a:t>: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+mn-lt"/>
                          <a:ea typeface="Calibri"/>
                          <a:cs typeface="Calibri"/>
                        </a:rPr>
                        <a:t>13 s/d 15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b="1" dirty="0">
                          <a:latin typeface="+mn-lt"/>
                          <a:ea typeface="Calibri"/>
                          <a:cs typeface="Calibri"/>
                        </a:rPr>
                        <a:t>Tugas ke - 2 (DUA)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+mn-lt"/>
                          <a:ea typeface="Calibri"/>
                          <a:cs typeface="Calibri"/>
                        </a:rPr>
                        <a:t>Tujuan Tugas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latin typeface="+mn-lt"/>
                          <a:ea typeface="Times New Roman"/>
                          <a:cs typeface="Calibri"/>
                        </a:rPr>
                        <a:t>Mampu membuat bisnis model dari usaha/bisnis baru 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48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>
                          <a:latin typeface="+mn-lt"/>
                          <a:ea typeface="Calibri"/>
                          <a:cs typeface="Calibri"/>
                        </a:rPr>
                        <a:t>Uraian Tugas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id-ID"/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568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800">
                          <a:latin typeface="+mn-lt"/>
                          <a:ea typeface="Calibri"/>
                          <a:cs typeface="Calibri"/>
                        </a:rPr>
                        <a:t>Objek garapan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Usaha sendiri</a:t>
                      </a: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0070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800">
                          <a:latin typeface="+mn-lt"/>
                          <a:ea typeface="Calibri"/>
                          <a:cs typeface="Calibri"/>
                        </a:rPr>
                        <a:t>Yang harus dikerjakan dan batasan-batasan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Identifikasi sembilan blok dalam model bisnis kanvas pada usaha yang akan dijalankan</a:t>
                      </a: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7863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800">
                          <a:latin typeface="+mn-lt"/>
                          <a:ea typeface="Calibri"/>
                          <a:cs typeface="Calibri"/>
                        </a:rPr>
                        <a:t>Metode/cara mengerjakan, acuan yang digunakan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kerjakan secara berkelompok</a:t>
                      </a:r>
                      <a:r>
                        <a:rPr lang="id-ID" sz="1800" baseline="0" dirty="0">
                          <a:latin typeface="+mn-lt"/>
                          <a:ea typeface="Calibri"/>
                          <a:cs typeface="Times New Roman"/>
                        </a:rPr>
                        <a:t> 2 atau 3 orang,</a:t>
                      </a: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 sumber dapat diperoleh dari sumber-sumber offline seperti buku, majalah dan Koran atau sumber-sumber online dari website</a:t>
                      </a: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7863">
                <a:tc gridSpan="3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800">
                          <a:latin typeface="+mn-lt"/>
                          <a:ea typeface="Calibri"/>
                          <a:cs typeface="Calibri"/>
                        </a:rPr>
                        <a:t>Deskripsi luaran tugas yang dihasilkan/dikerjakan</a:t>
                      </a:r>
                      <a:endParaRPr lang="id-ID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635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tabLst/>
                      </a:pPr>
                      <a:r>
                        <a:rPr lang="id-ID" sz="1800" dirty="0">
                          <a:latin typeface="+mn-lt"/>
                          <a:ea typeface="Calibri"/>
                          <a:cs typeface="Times New Roman"/>
                        </a:rPr>
                        <a:t>Uraian hasil analisa BMC (video)</a:t>
                      </a: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821">
                <a:tc gridSpan="3"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id-ID" sz="18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Kriteria Penilaian</a:t>
                      </a:r>
                      <a:endParaRPr lang="id-ID" sz="1800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Keunikan bisnis atau produk yang dipilih, </a:t>
                      </a:r>
                      <a:r>
                        <a:rPr lang="id-ID" sz="18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progress report</a:t>
                      </a:r>
                      <a:r>
                        <a:rPr lang="id-ID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kelengkapan laporan, mampu menganalisa BMC bisnis berdasarkan data dari sumber yang jelas dan tata tulis rapi</a:t>
                      </a:r>
                      <a:endParaRPr lang="id-ID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0162" marR="301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ustomShape 3"/>
          <p:cNvSpPr/>
          <p:nvPr/>
        </p:nvSpPr>
        <p:spPr>
          <a:xfrm>
            <a:off x="1524000" y="-24"/>
            <a:ext cx="9143640" cy="639000"/>
          </a:xfrm>
          <a:prstGeom prst="rect">
            <a:avLst/>
          </a:prstGeom>
          <a:solidFill>
            <a:srgbClr val="0070C0"/>
          </a:solidFill>
          <a:ln w="9360"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25000"/>
              </a:lnSpc>
            </a:pPr>
            <a:r>
              <a:rPr lang="id-ID" sz="3600" dirty="0">
                <a:solidFill>
                  <a:srgbClr val="FFFFFF"/>
                </a:solidFill>
                <a:latin typeface="Arial Black"/>
              </a:rPr>
              <a:t>DESKRIPSI TUGAS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995</Words>
  <Application>Microsoft Macintosh PowerPoint</Application>
  <PresentationFormat>Widescreen</PresentationFormat>
  <Paragraphs>222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StarSymbol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 v5</dc:creator>
  <cp:lastModifiedBy>Microsoft Office User</cp:lastModifiedBy>
  <cp:revision>87</cp:revision>
  <dcterms:modified xsi:type="dcterms:W3CDTF">2019-08-19T06:22:59Z</dcterms:modified>
</cp:coreProperties>
</file>